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EB71-0DD3-413E-BCA4-8C2B0FDA50FB}" type="datetimeFigureOut">
              <a:rPr lang="ru-RU" smtClean="0"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93E4-D6C0-4A2F-BEBD-900ABB39FF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EB71-0DD3-413E-BCA4-8C2B0FDA50FB}" type="datetimeFigureOut">
              <a:rPr lang="ru-RU" smtClean="0"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93E4-D6C0-4A2F-BEBD-900ABB39FF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EB71-0DD3-413E-BCA4-8C2B0FDA50FB}" type="datetimeFigureOut">
              <a:rPr lang="ru-RU" smtClean="0"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93E4-D6C0-4A2F-BEBD-900ABB39FF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EB71-0DD3-413E-BCA4-8C2B0FDA50FB}" type="datetimeFigureOut">
              <a:rPr lang="ru-RU" smtClean="0"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93E4-D6C0-4A2F-BEBD-900ABB39FF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EB71-0DD3-413E-BCA4-8C2B0FDA50FB}" type="datetimeFigureOut">
              <a:rPr lang="ru-RU" smtClean="0"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93E4-D6C0-4A2F-BEBD-900ABB39FF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EB71-0DD3-413E-BCA4-8C2B0FDA50FB}" type="datetimeFigureOut">
              <a:rPr lang="ru-RU" smtClean="0"/>
              <a:t>02.12.2010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93E4-D6C0-4A2F-BEBD-900ABB39FF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EB71-0DD3-413E-BCA4-8C2B0FDA50FB}" type="datetimeFigureOut">
              <a:rPr lang="ru-RU" smtClean="0"/>
              <a:t>02.12.2010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93E4-D6C0-4A2F-BEBD-900ABB39FF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EB71-0DD3-413E-BCA4-8C2B0FDA50FB}" type="datetimeFigureOut">
              <a:rPr lang="ru-RU" smtClean="0"/>
              <a:t>02.12.2010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93E4-D6C0-4A2F-BEBD-900ABB39FF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EB71-0DD3-413E-BCA4-8C2B0FDA50FB}" type="datetimeFigureOut">
              <a:rPr lang="ru-RU" smtClean="0"/>
              <a:t>02.12.2010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93E4-D6C0-4A2F-BEBD-900ABB39FF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EB71-0DD3-413E-BCA4-8C2B0FDA50FB}" type="datetimeFigureOut">
              <a:rPr lang="ru-RU" smtClean="0"/>
              <a:t>02.12.2010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93E4-D6C0-4A2F-BEBD-900ABB39FF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EB71-0DD3-413E-BCA4-8C2B0FDA50FB}" type="datetimeFigureOut">
              <a:rPr lang="ru-RU" smtClean="0"/>
              <a:t>02.12.2010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93E4-D6C0-4A2F-BEBD-900ABB39FF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2EB71-0DD3-413E-BCA4-8C2B0FDA50FB}" type="datetimeFigureOut">
              <a:rPr lang="ru-RU" smtClean="0"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293E4-D6C0-4A2F-BEBD-900ABB39FFE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7%D0%B0%D0%BA%D0%BE%D0%BD%D1%8B_%D0%9C%D0%B5%D0%BD%D0%B4%D0%B5%D0%BB%D1%8F" TargetMode="External"/><Relationship Id="rId3" Type="http://schemas.openxmlformats.org/officeDocument/2006/relationships/hyperlink" Target="http://ru.wikipedia.org/wiki/1854_%D0%B3%D0%BE%D0%B4" TargetMode="External"/><Relationship Id="rId7" Type="http://schemas.openxmlformats.org/officeDocument/2006/relationships/hyperlink" Target="http://ru.wikipedia.org/wiki/%D0%93%D0%BE%D1%80%D0%BE%D1%85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ru.wikipedia.org/wiki/1863" TargetMode="External"/><Relationship Id="rId5" Type="http://schemas.openxmlformats.org/officeDocument/2006/relationships/hyperlink" Target="http://ru.wikipedia.org/wiki/1856" TargetMode="External"/><Relationship Id="rId4" Type="http://schemas.openxmlformats.org/officeDocument/2006/relationships/hyperlink" Target="http://ru.wikipedia.org/wiki/1856_%D0%B3%D0%BE%D0%B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865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865_%D0%B3%D0%BE%D0%B4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ru.wikipedia.org/wiki/%D0%97%D0%B0%D0%BA%D0%BE%D0%BD%D1%8B_%D0%9C%D0%B5%D0%BD%D0%B4%D0%B5%D0%BB%D1%8F" TargetMode="External"/><Relationship Id="rId5" Type="http://schemas.openxmlformats.org/officeDocument/2006/relationships/hyperlink" Target="http://ru.wikipedia.org/wiki/%D0%93%D0%BE%D1%80%D0%BE%D1%85" TargetMode="External"/><Relationship Id="rId4" Type="http://schemas.openxmlformats.org/officeDocument/2006/relationships/hyperlink" Target="http://ru.wikipedia.org/wiki/%D0%9C%D0%B5%D0%BD%D0%B4%D0%B5%D0%BB%D1%8C,_%D0%93%D1%80%D0%B5%D0%B3%D0%BE%D1%8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3%D0%B5%D1%82%D0%B5%D1%80%D0%BE%D0%B7%D0%B8%D0%B3%D0%BE%D1%82%D0%B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ru.wikipedia.org/wiki/%D0%A5%D1%80%D0%BE%D0%BC%D0%BE%D1%81%D0%BE%D0%BC%D0%B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C%D0%B5%D0%BD%D0%B4%D0%B5%D0%BB%D1%8C,_%D0%93%D1%80%D0%B5%D0%B3%D0%BE%D1%80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r>
              <a:rPr lang="ru-RU" b="1" dirty="0" err="1" smtClean="0"/>
              <a:t>Грегор</a:t>
            </a:r>
            <a:r>
              <a:rPr lang="ru-RU" b="1" dirty="0" smtClean="0"/>
              <a:t> Иоганн Мендель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user\Мои документы\mendel-greg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752600"/>
            <a:ext cx="3733800" cy="45427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Р</a:t>
            </a:r>
            <a:r>
              <a:rPr lang="ru-RU" dirty="0" smtClean="0"/>
              <a:t>одился в Чехии ,в селе (20 июля 1822 г.)</a:t>
            </a:r>
            <a:endParaRPr lang="ru-RU" dirty="0"/>
          </a:p>
        </p:txBody>
      </p:sp>
      <p:pic>
        <p:nvPicPr>
          <p:cNvPr id="4" name="Содержимое 3" descr="800px-Novy_jicin_central_squar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371600"/>
            <a:ext cx="7772400" cy="48051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3008313" cy="825500"/>
          </a:xfrm>
        </p:spPr>
        <p:txBody>
          <a:bodyPr/>
          <a:lstStyle/>
          <a:p>
            <a:pPr algn="ctr"/>
            <a:r>
              <a:rPr lang="ru-RU" i="1" dirty="0" smtClean="0"/>
              <a:t>Начало</a:t>
            </a:r>
            <a:r>
              <a:rPr lang="ru-RU" dirty="0" smtClean="0"/>
              <a:t> </a:t>
            </a:r>
            <a:r>
              <a:rPr lang="ru-RU" i="1" dirty="0" smtClean="0"/>
              <a:t>деятельности</a:t>
            </a:r>
            <a:endParaRPr lang="ru-RU" i="1" dirty="0"/>
          </a:p>
        </p:txBody>
      </p:sp>
      <p:pic>
        <p:nvPicPr>
          <p:cNvPr id="7" name="Содержимое 6" descr="10-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7362" y="818356"/>
            <a:ext cx="3667125" cy="476250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 smtClean="0">
                <a:hlinkClick r:id="rId3" tooltip="1854 год"/>
              </a:rPr>
              <a:t>1854 году</a:t>
            </a:r>
            <a:r>
              <a:rPr lang="ru-RU" dirty="0" smtClean="0"/>
              <a:t> - физики и естественной истории в </a:t>
            </a:r>
            <a:r>
              <a:rPr lang="ru-RU" dirty="0" err="1" smtClean="0"/>
              <a:t>Брюнне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  <a:hlinkClick r:id="rId4" tooltip="1856 год"/>
              </a:rPr>
              <a:t>1856 году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 — аббатом </a:t>
            </a:r>
            <a:r>
              <a:rPr lang="ru-RU" dirty="0" err="1" smtClean="0"/>
              <a:t>Августинского</a:t>
            </a:r>
            <a:r>
              <a:rPr lang="ru-RU" dirty="0" smtClean="0"/>
              <a:t> монастыря.</a:t>
            </a:r>
          </a:p>
          <a:p>
            <a:r>
              <a:rPr lang="ru-RU" dirty="0" smtClean="0">
                <a:hlinkClick r:id="rId5" tooltip="1856"/>
              </a:rPr>
              <a:t>1856</a:t>
            </a:r>
            <a:r>
              <a:rPr lang="ru-RU" dirty="0" smtClean="0"/>
              <a:t> по </a:t>
            </a:r>
            <a:r>
              <a:rPr lang="ru-RU" dirty="0" smtClean="0">
                <a:hlinkClick r:id="rId6" tooltip="1863"/>
              </a:rPr>
              <a:t>1863</a:t>
            </a:r>
            <a:r>
              <a:rPr lang="ru-RU" dirty="0" smtClean="0"/>
              <a:t> г. стал проводить опыты на </a:t>
            </a:r>
            <a:r>
              <a:rPr lang="ru-RU" dirty="0" smtClean="0">
                <a:hlinkClick r:id="rId7" tooltip="Горох"/>
              </a:rPr>
              <a:t>горохе</a:t>
            </a:r>
            <a:r>
              <a:rPr lang="ru-RU" dirty="0" smtClean="0"/>
              <a:t> в экспериментальном монастырском саду, и сформулировал законы, объясняющие механизм наследования, известные нам как «</a:t>
            </a:r>
            <a:r>
              <a:rPr lang="ru-RU" dirty="0" smtClean="0">
                <a:hlinkClick r:id="rId8" tooltip="Законы Менделя"/>
              </a:rPr>
              <a:t>Законы Менделя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52600" y="4495800"/>
            <a:ext cx="5181600" cy="381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Растительные гибриды</a:t>
            </a:r>
            <a:endParaRPr lang="ru-RU" dirty="0"/>
          </a:p>
        </p:txBody>
      </p:sp>
      <p:pic>
        <p:nvPicPr>
          <p:cNvPr id="8" name="Рисунок 7" descr="PLANT2.GIF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889" r="889"/>
          <a:stretch>
            <a:fillRect/>
          </a:stretch>
        </p:blipFill>
        <p:spPr>
          <a:xfrm>
            <a:off x="1600200" y="304800"/>
            <a:ext cx="5486400" cy="4114800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1792288" y="4876800"/>
            <a:ext cx="5522912" cy="12954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8 марта </a:t>
            </a:r>
            <a:r>
              <a:rPr lang="ru-RU" dirty="0" smtClean="0">
                <a:hlinkClick r:id="rId3" tooltip="1865"/>
              </a:rPr>
              <a:t>1865</a:t>
            </a:r>
            <a:r>
              <a:rPr lang="ru-RU" dirty="0" smtClean="0"/>
              <a:t> г. Мендель доложил результаты своих опытов </a:t>
            </a:r>
            <a:r>
              <a:rPr lang="ru-RU" dirty="0" err="1" smtClean="0"/>
              <a:t>брюннскому</a:t>
            </a:r>
            <a:r>
              <a:rPr lang="ru-RU" dirty="0" smtClean="0"/>
              <a:t> Обществу естествоиспытателей, которое в конце следующего года опубликовало конспект его доклада в очередном томе «Трудов Общества…» под названием «Опыты над растительными гибридами». Этот том попал в 120 библиотек университетов мира. Мендель заказал 40 отдельных оттисков своей работы, почти все из которых разослал крупным исследователям-ботаникам. Но работа не вызвала интереса у современников.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Генетика</a:t>
            </a:r>
            <a:endParaRPr lang="ru-RU" dirty="0"/>
          </a:p>
        </p:txBody>
      </p:sp>
      <p:pic>
        <p:nvPicPr>
          <p:cNvPr id="13" name="Содержимое 12" descr="fibroblast_cell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5050" y="1178141"/>
            <a:ext cx="5111750" cy="4042930"/>
          </a:xfrm>
        </p:spPr>
      </p:pic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 smtClean="0">
                <a:hlinkClick r:id="rId3" tooltip="1865 год"/>
              </a:rPr>
              <a:t>1865 году</a:t>
            </a:r>
            <a:r>
              <a:rPr lang="ru-RU" dirty="0" smtClean="0"/>
              <a:t> монах </a:t>
            </a:r>
            <a:r>
              <a:rPr lang="ru-RU" dirty="0" err="1" smtClean="0">
                <a:hlinkClick r:id="rId4" tooltip="Мендель, Грегор"/>
              </a:rPr>
              <a:t>Грегор</a:t>
            </a:r>
            <a:r>
              <a:rPr lang="ru-RU" dirty="0" smtClean="0">
                <a:hlinkClick r:id="rId4" tooltip="Мендель, Грегор"/>
              </a:rPr>
              <a:t> Мендель</a:t>
            </a:r>
            <a:r>
              <a:rPr lang="ru-RU" dirty="0" smtClean="0"/>
              <a:t> обнародовал на заседании местного общества естествоиспытателей результаты исследований о передаче по наследству признаков при скрещивании </a:t>
            </a:r>
            <a:r>
              <a:rPr lang="ru-RU" dirty="0" smtClean="0">
                <a:hlinkClick r:id="rId5" tooltip="Горох"/>
              </a:rPr>
              <a:t>гороха</a:t>
            </a:r>
            <a:r>
              <a:rPr lang="ru-RU" dirty="0" smtClean="0"/>
              <a:t>. Мендель показал, что наследственные задатки не смешиваются, а передаются от родителей к потомкам в виде дискретных (обособленных) единиц. Сформулированные им закономерности наследования позже получили название </a:t>
            </a:r>
            <a:r>
              <a:rPr lang="ru-RU" dirty="0" smtClean="0">
                <a:hlinkClick r:id="rId6" tooltip="Законы Менделя"/>
              </a:rPr>
              <a:t>законов Менделя</a:t>
            </a:r>
            <a:r>
              <a:rPr lang="ru-RU" dirty="0" smtClean="0"/>
              <a:t>. При жизни его работы были малоизвестны и воспринимались критически.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Мендель как физик</a:t>
            </a:r>
            <a:endParaRPr lang="ru-RU" dirty="0"/>
          </a:p>
        </p:txBody>
      </p:sp>
      <p:pic>
        <p:nvPicPr>
          <p:cNvPr id="5" name="Содержимое 4" descr="1241799571_154029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5050" y="609600"/>
            <a:ext cx="5111750" cy="51816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Будучи монахом, </a:t>
            </a:r>
            <a:r>
              <a:rPr lang="ru-RU" dirty="0" err="1" smtClean="0"/>
              <a:t>Грегор</a:t>
            </a:r>
            <a:r>
              <a:rPr lang="ru-RU" dirty="0" smtClean="0"/>
              <a:t> Мендель с удовольствием вел занятия по физике и математике в школе близлежащего городка </a:t>
            </a:r>
            <a:r>
              <a:rPr lang="ru-RU" dirty="0" err="1" smtClean="0"/>
              <a:t>Цнайм</a:t>
            </a:r>
            <a:r>
              <a:rPr lang="ru-RU" dirty="0" smtClean="0"/>
              <a:t>, однако не прошел государственного экзамена на аттестацию учителя. Видя его страсть к знаниям и высокие интеллектуальные способности, настоятель монастыря послал его для продолжения обучения в Венский университет, где Мендель в качестве вольнослушателя проучился четыре семестра в период 1851-1853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Моногибридное скрещивание</a:t>
            </a:r>
            <a:endParaRPr lang="ru-RU" dirty="0"/>
          </a:p>
        </p:txBody>
      </p:sp>
      <p:pic>
        <p:nvPicPr>
          <p:cNvPr id="5" name="Содержимое 4" descr="tmp3D0-6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6200" y="609600"/>
            <a:ext cx="4648200" cy="52578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b="1" dirty="0" smtClean="0"/>
              <a:t>Моногибридное скрещивание</a:t>
            </a:r>
            <a:r>
              <a:rPr lang="ru-RU" dirty="0" smtClean="0"/>
              <a:t> — </a:t>
            </a:r>
            <a:r>
              <a:rPr lang="ru-RU" dirty="0" err="1" smtClean="0"/>
              <a:t>скрещивание</a:t>
            </a:r>
            <a:r>
              <a:rPr lang="ru-RU" dirty="0" smtClean="0"/>
              <a:t> форм, отличающихся друг от друга по одной паре альтернативных признаков. При этом скрещиваемые предки являются </a:t>
            </a:r>
            <a:r>
              <a:rPr lang="ru-RU" dirty="0" smtClean="0">
                <a:hlinkClick r:id="rId3" tooltip="Гетерозигота"/>
              </a:rPr>
              <a:t>гетерозиготными</a:t>
            </a:r>
            <a:r>
              <a:rPr lang="ru-RU" dirty="0" smtClean="0"/>
              <a:t> по положению </a:t>
            </a:r>
            <a:r>
              <a:rPr lang="ru-RU" dirty="0" smtClean="0">
                <a:hlinkClick r:id="rId4" tooltip="Хромосома"/>
              </a:rPr>
              <a:t>хромосомы</a:t>
            </a:r>
            <a:r>
              <a:rPr lang="ru-RU" dirty="0" smtClean="0"/>
              <a:t> в аллели.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История</a:t>
            </a:r>
            <a:endParaRPr lang="ru-RU" dirty="0"/>
          </a:p>
        </p:txBody>
      </p:sp>
      <p:pic>
        <p:nvPicPr>
          <p:cNvPr id="5" name="Содержимое 4" descr="vi_a_2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14800" y="990600"/>
            <a:ext cx="3886199" cy="48006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Следует отметить, что сам </a:t>
            </a:r>
            <a:r>
              <a:rPr lang="ru-RU" dirty="0" err="1" smtClean="0">
                <a:hlinkClick r:id="rId3" tooltip="Мендель, Грегор"/>
              </a:rPr>
              <a:t>Грегор</a:t>
            </a:r>
            <a:r>
              <a:rPr lang="ru-RU" dirty="0" smtClean="0">
                <a:hlinkClick r:id="rId3" tooltip="Мендель, Грегор"/>
              </a:rPr>
              <a:t> Мендель</a:t>
            </a:r>
            <a:r>
              <a:rPr lang="ru-RU" dirty="0" smtClean="0"/>
              <a:t> не формулировал свои выводы в качестве «законов» и не присваивал им никаких номеров. Более того, многие «открытые» им факты были давно и хорошо известны, на что сам Мендель указывает в своей работе.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mage215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0162" y="342106"/>
            <a:ext cx="4581525" cy="5715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Сам Мендель, после неудачных попыток получить аналогичные результаты при скрещивании других растений, прекратил опыты и до конца жизни занимался пчеловодством, садоводством и метеорологическими наблюдениями.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236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Грегор Иоганн Мендель</vt:lpstr>
      <vt:lpstr>Родился в Чехии ,в селе (20 июля 1822 г.)</vt:lpstr>
      <vt:lpstr>Начало деятельности</vt:lpstr>
      <vt:lpstr>Растительные гибриды</vt:lpstr>
      <vt:lpstr>Генетика</vt:lpstr>
      <vt:lpstr>Мендель как физик</vt:lpstr>
      <vt:lpstr>Моногибридное скрещивание</vt:lpstr>
      <vt:lpstr>История</vt:lpstr>
      <vt:lpstr>Слайд 9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Грегор Иоганн Мендель</dc:title>
  <dc:creator>user</dc:creator>
  <cp:lastModifiedBy>user</cp:lastModifiedBy>
  <cp:revision>6</cp:revision>
  <dcterms:created xsi:type="dcterms:W3CDTF">2010-12-02T07:39:57Z</dcterms:created>
  <dcterms:modified xsi:type="dcterms:W3CDTF">2010-12-02T08:33:00Z</dcterms:modified>
</cp:coreProperties>
</file>